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1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1" r:id="rId3"/>
    <p:sldId id="292" r:id="rId4"/>
    <p:sldId id="293" r:id="rId5"/>
    <p:sldId id="294" r:id="rId6"/>
    <p:sldId id="295" r:id="rId7"/>
    <p:sldId id="271" r:id="rId8"/>
    <p:sldId id="277" r:id="rId9"/>
    <p:sldId id="268" r:id="rId10"/>
    <p:sldId id="281" r:id="rId11"/>
    <p:sldId id="264" r:id="rId12"/>
    <p:sldId id="267" r:id="rId13"/>
    <p:sldId id="265" r:id="rId14"/>
    <p:sldId id="263" r:id="rId15"/>
    <p:sldId id="280" r:id="rId16"/>
    <p:sldId id="287" r:id="rId17"/>
    <p:sldId id="273" r:id="rId18"/>
    <p:sldId id="275" r:id="rId19"/>
    <p:sldId id="266" r:id="rId20"/>
    <p:sldId id="285" r:id="rId21"/>
    <p:sldId id="270" r:id="rId22"/>
    <p:sldId id="296" r:id="rId23"/>
    <p:sldId id="286" r:id="rId24"/>
    <p:sldId id="288" r:id="rId25"/>
    <p:sldId id="290" r:id="rId26"/>
    <p:sldId id="276" r:id="rId27"/>
    <p:sldId id="298" r:id="rId28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7E0"/>
    <a:srgbClr val="FF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2072" autoAdjust="0"/>
  </p:normalViewPr>
  <p:slideViewPr>
    <p:cSldViewPr snapToGrid="0">
      <p:cViewPr varScale="1">
        <p:scale>
          <a:sx n="104" d="100"/>
          <a:sy n="104" d="100"/>
        </p:scale>
        <p:origin x="7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9336EE4-BB7C-4BFF-B065-C06AE360687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49B1671-05FC-4053-806A-02678977F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0264D-FB48-4EF3-8974-89CD6E60B24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E55D7-D346-41D3-BEBC-19501F656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62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9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71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655.44(d) –</a:t>
            </a:r>
            <a:r>
              <a:rPr lang="en-US" baseline="0" dirty="0" smtClean="0"/>
              <a:t> if an employee subject to PA testing leaves the scene of the accident prior to submission to such test, may be deemed by the employer as a refusal to test.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8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Awaiting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Shy Bladder/Shy Lung Evaluation = Stand Down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 40 Q&amp;A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July 2006: “A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employer could (if it is not prohibited by DOT agency regulations and it is consistent with applicable labor-management agreements) have a company policy saying that, on the basis of an event (e.g., the occurrence of an accident that requires a DOT post-accident test, the finding of reasonable suspicion that leads to a DOT reasonable suspicion test), the employee would immediately stop performing safety-sensitive functions.”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Department believes an employee’s failing to provide a sufficient amount of urine during a directly observed collection is very similar to a laboratory’s reporting a positive, adulterated, or substituted test result to MRO”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8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****Update table</a:t>
            </a:r>
            <a:r>
              <a:rPr lang="en-US" baseline="0" dirty="0" smtClean="0"/>
              <a:t> around March 15.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8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4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r>
              <a:rPr lang="en-US" baseline="0" dirty="0" smtClean="0"/>
              <a:t> for clinical evidence of drug use (and use of another test – like blood) is for </a:t>
            </a:r>
            <a:r>
              <a:rPr lang="en-US" b="1" baseline="0" dirty="0" smtClean="0"/>
              <a:t>permanent</a:t>
            </a:r>
            <a:r>
              <a:rPr lang="en-US" b="0" baseline="0" dirty="0" smtClean="0"/>
              <a:t> medical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31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1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A6BF-CC9A-437D-B20B-5E57288F7B82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58532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56D20-7674-4205-BC04-E5D0D16ACD08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9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D8A6-0178-4A31-A539-2D2D27E5C255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298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27013" indent="-168275">
              <a:buFont typeface="Arial" panose="020B0604020202020204" pitchFamily="34" charset="0"/>
              <a:buChar char="•"/>
              <a:defRPr/>
            </a:lvl1pPr>
            <a:lvl3pPr marL="566928" indent="-182880">
              <a:buFont typeface="Wingdings" panose="05000000000000000000" pitchFamily="2" charset="2"/>
              <a:buChar char="§"/>
              <a:defRPr sz="1600"/>
            </a:lvl3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C75F-2A53-4F83-A8B2-D31EB8372F14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360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8625-6844-49C0-95C6-FF880D717880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667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227DE-C87D-4101-ABAD-71C3F68AF677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17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9C5F-2275-485D-90E0-1821812FBE7B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08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F74E-AF25-4D11-AB2C-15FE96E928B8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2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A7F7-1D0B-44B7-92E9-FFB8F9DEC028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53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06C09B5-9C10-409F-9AEA-7FB912A36480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601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6BB9-0474-4292-A1E0-AD476EBA6719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14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5ABC6-5035-4989-A64F-9B7429038E10}" type="datetime1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2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ori.decoste@dot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elicity.shanahan@dot.gov" TargetMode="External"/><Relationship Id="rId4" Type="http://schemas.openxmlformats.org/officeDocument/2006/relationships/hyperlink" Target="mailto:michael.redington@dot.gov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fta.damis@dot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elicity.shanahan@dot.gov" TargetMode="External"/><Relationship Id="rId5" Type="http://schemas.openxmlformats.org/officeDocument/2006/relationships/hyperlink" Target="mailto:michael.redington@dot.gov" TargetMode="External"/><Relationship Id="rId4" Type="http://schemas.openxmlformats.org/officeDocument/2006/relationships/hyperlink" Target="mailto:lori.decoste@dot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/>
            </a:gs>
            <a:gs pos="100000">
              <a:schemeClr val="accent2">
                <a:lumMod val="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227" y="2601150"/>
            <a:ext cx="8511773" cy="109728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ADVANCED DAPM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066" y="4607625"/>
            <a:ext cx="7546902" cy="1097280"/>
          </a:xfrm>
          <a:noFill/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 smtClean="0">
                <a:solidFill>
                  <a:schemeClr val="bg1"/>
                </a:solidFill>
              </a:rPr>
              <a:t>FTA Drug and Alcohol Program 	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solidFill>
                  <a:schemeClr val="bg1"/>
                </a:solidFill>
              </a:rPr>
              <a:t>national Conference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April 2, 2019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Safety-Sensitive - 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21195" cy="4023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“Supervising safety-sensitive functions” is not a safety-sensitive function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Must actually perform a safety-sensitive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do you report on MIS?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04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Post-Accident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962596" cy="433991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Scenario #1: Operator in hospital – hospital does not allow tests</a:t>
            </a:r>
          </a:p>
          <a:p>
            <a:pPr lvl="1"/>
            <a:r>
              <a:rPr lang="en-US" dirty="0" smtClean="0"/>
              <a:t>Can you test when released? Operator went home?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r>
              <a:rPr lang="en-US" dirty="0" smtClean="0"/>
              <a:t>Scenario #2: Operator does not report accident – disabling damage – and goes home</a:t>
            </a:r>
          </a:p>
          <a:p>
            <a:pPr lvl="1"/>
            <a:r>
              <a:rPr lang="en-US" dirty="0" smtClean="0"/>
              <a:t>Is this a refusal?</a:t>
            </a:r>
          </a:p>
          <a:p>
            <a:pPr marL="201168" lvl="1" indent="0">
              <a:buNone/>
            </a:pPr>
            <a:endParaRPr lang="en-US" dirty="0"/>
          </a:p>
          <a:p>
            <a:r>
              <a:rPr lang="en-US" dirty="0" smtClean="0"/>
              <a:t>Scenario #3: Operator escorting paratransit passenger from doorstep – passenger falls and is transported to the hospital</a:t>
            </a:r>
          </a:p>
          <a:p>
            <a:pPr lvl="1"/>
            <a:r>
              <a:rPr lang="en-US" dirty="0" smtClean="0"/>
              <a:t>Do you test?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Post-Accident Decision Making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406641" cy="40233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Scenario #4: Manager thinks operator was discounted for improper reasons by on-scene supervisor</a:t>
            </a:r>
          </a:p>
          <a:p>
            <a:pPr lvl="1"/>
            <a:r>
              <a:rPr lang="en-US" dirty="0" smtClean="0"/>
              <a:t>Can manager overturn decision by on-scene supervisor?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Scenario #5: Police provide direction to test the operator</a:t>
            </a:r>
          </a:p>
          <a:p>
            <a:pPr lvl="1"/>
            <a:r>
              <a:rPr lang="en-US" dirty="0" smtClean="0"/>
              <a:t>Do you test?</a:t>
            </a:r>
          </a:p>
          <a:p>
            <a:pPr marL="201168" lvl="1" indent="0">
              <a:buNone/>
            </a:pPr>
            <a:endParaRPr lang="en-US" dirty="0" smtClean="0"/>
          </a:p>
          <a:p>
            <a:r>
              <a:rPr lang="en-US" dirty="0" smtClean="0"/>
              <a:t>Scenario #6: Accident </a:t>
            </a:r>
            <a:r>
              <a:rPr lang="en-US" dirty="0"/>
              <a:t>occurs 200 miles away</a:t>
            </a:r>
          </a:p>
          <a:p>
            <a:pPr lvl="1"/>
            <a:r>
              <a:rPr lang="en-US" dirty="0"/>
              <a:t>Must supervisor go to scene?</a:t>
            </a:r>
          </a:p>
          <a:p>
            <a:pPr marL="201168" lvl="1" indent="0">
              <a:buNone/>
            </a:pPr>
            <a:endParaRPr lang="en-US" dirty="0" smtClean="0"/>
          </a:p>
          <a:p>
            <a:pPr marL="310896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Waiting For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does FTA require you to do when…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Employee sent for Reasonable Suspicion drug test – Awaiting Result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Employee sent for Post-Accident Drug – Awaiting Result</a:t>
            </a:r>
          </a:p>
          <a:p>
            <a:endParaRPr lang="en-US" dirty="0"/>
          </a:p>
          <a:p>
            <a:pPr lvl="1"/>
            <a:r>
              <a:rPr lang="en-US" dirty="0"/>
              <a:t>Shy Bladder or Shy Lung Evaluation – Awaiting Outcome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0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Refusals</a:t>
            </a:r>
            <a:br>
              <a:rPr lang="en-US" dirty="0" smtClean="0"/>
            </a:br>
            <a:r>
              <a:rPr lang="en-US" sz="3200" dirty="0" smtClean="0"/>
              <a:t>Who has the final say?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MRO</a:t>
            </a:r>
          </a:p>
          <a:p>
            <a:endParaRPr lang="en-US" dirty="0" smtClean="0"/>
          </a:p>
          <a:p>
            <a:r>
              <a:rPr lang="en-US" dirty="0" smtClean="0"/>
              <a:t>Evaluating Physician (shy lung)</a:t>
            </a:r>
          </a:p>
          <a:p>
            <a:endParaRPr lang="en-US" dirty="0" smtClean="0"/>
          </a:p>
          <a:p>
            <a:r>
              <a:rPr lang="en-US" dirty="0" smtClean="0"/>
              <a:t>Employer – After Review of Collector/BAT/STT documentation</a:t>
            </a:r>
          </a:p>
          <a:p>
            <a:pPr lvl="1"/>
            <a:r>
              <a:rPr lang="en-US" dirty="0" smtClean="0"/>
              <a:t>Employer may differ from Collector, BAT, STT – must document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Urine Collector, BAT, STT do not make refusal determinations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Prescriptions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does FTA require you to do when…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Employee </a:t>
            </a:r>
            <a:r>
              <a:rPr lang="en-US" dirty="0"/>
              <a:t>r</a:t>
            </a:r>
            <a:r>
              <a:rPr lang="en-US" dirty="0" smtClean="0"/>
              <a:t>eports they have been prescribed OxyContin?</a:t>
            </a:r>
          </a:p>
          <a:p>
            <a:pPr marL="5873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CDL Physicals &amp; Drug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738" indent="0">
              <a:buNone/>
            </a:pPr>
            <a:endParaRPr lang="en-US" dirty="0" smtClean="0"/>
          </a:p>
          <a:p>
            <a:r>
              <a:rPr lang="en-US" dirty="0" smtClean="0"/>
              <a:t>DOT physical exams (CMVs) do not require drug tests</a:t>
            </a:r>
          </a:p>
          <a:p>
            <a:pPr lvl="1"/>
            <a:r>
              <a:rPr lang="en-US" dirty="0" smtClean="0"/>
              <a:t>Urinalysis is for metabolic testing (e.g. glucose)</a:t>
            </a:r>
          </a:p>
          <a:p>
            <a:pPr lvl="1"/>
            <a:endParaRPr lang="en-US" dirty="0"/>
          </a:p>
          <a:p>
            <a:r>
              <a:rPr lang="en-US" dirty="0" smtClean="0"/>
              <a:t>Medical Certificate Renewal</a:t>
            </a:r>
          </a:p>
          <a:p>
            <a:pPr lvl="1"/>
            <a:r>
              <a:rPr lang="en-US" dirty="0" smtClean="0"/>
              <a:t>Any drug testing must be non-DOT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Pre-Employment Refusals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PE Drug Test Begins When Donor Accepts or Selects Specimen Cup</a:t>
            </a:r>
          </a:p>
          <a:p>
            <a:r>
              <a:rPr lang="en-US" dirty="0" smtClean="0"/>
              <a:t>Donor Unable to ‘Refuse’ Prior to that</a:t>
            </a:r>
          </a:p>
          <a:p>
            <a:r>
              <a:rPr lang="en-US" dirty="0" smtClean="0"/>
              <a:t>NOT a Refusal </a:t>
            </a:r>
          </a:p>
          <a:p>
            <a:pPr lvl="1"/>
            <a:r>
              <a:rPr lang="en-US" dirty="0" smtClean="0"/>
              <a:t>Donor will not select or accept cup</a:t>
            </a:r>
          </a:p>
          <a:p>
            <a:pPr lvl="1"/>
            <a:r>
              <a:rPr lang="en-US" dirty="0" smtClean="0"/>
              <a:t>Donor does not go to collection site</a:t>
            </a:r>
          </a:p>
          <a:p>
            <a:pPr lvl="1"/>
            <a:r>
              <a:rPr lang="en-US" dirty="0" smtClean="0"/>
              <a:t>Donor does not arrive at scheduled time</a:t>
            </a:r>
          </a:p>
          <a:p>
            <a:pPr lvl="1"/>
            <a:r>
              <a:rPr lang="en-US" dirty="0" smtClean="0"/>
              <a:t>Donor does not provide identification at collection site</a:t>
            </a:r>
          </a:p>
          <a:p>
            <a:pPr lvl="1"/>
            <a:r>
              <a:rPr lang="en-US" dirty="0" smtClean="0"/>
              <a:t>Donor admits to illegal drug use in interview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200791"/>
              </p:ext>
            </p:extLst>
          </p:nvPr>
        </p:nvGraphicFramePr>
        <p:xfrm>
          <a:off x="2350134" y="5384778"/>
          <a:ext cx="4095750" cy="115747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019300"/>
                <a:gridCol w="2076450"/>
              </a:tblGrid>
              <a:tr h="26347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2018 </a:t>
                      </a:r>
                      <a:r>
                        <a:rPr lang="en-US" sz="1200" dirty="0" smtClean="0">
                          <a:effectLst/>
                        </a:rPr>
                        <a:t>MIS*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baseline="0" dirty="0" smtClean="0">
                          <a:effectLst/>
                        </a:rPr>
                        <a:t>– “Other Refusals”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/>
                </a:tc>
              </a:tr>
              <a:tr h="223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effectLst/>
                        </a:rPr>
                        <a:t>Pre-Employment</a:t>
                      </a:r>
                      <a:endParaRPr lang="en-US" sz="105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‘Other’ PE Drug Refusals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effectLst/>
                        </a:rPr>
                        <a:t>111,031 Drug </a:t>
                      </a:r>
                      <a:r>
                        <a:rPr lang="en-US" sz="1000" b="0" kern="1200" dirty="0" smtClean="0">
                          <a:effectLst/>
                        </a:rPr>
                        <a:t>Tests</a:t>
                      </a:r>
                      <a:endParaRPr lang="en-US" sz="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714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</a:rPr>
                        <a:t>Random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</a:rPr>
                        <a:t>‘Other’ Random Drug Refusals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effectLst/>
                        </a:rPr>
                        <a:t>91,037 Drug </a:t>
                      </a:r>
                      <a:r>
                        <a:rPr lang="en-US" sz="1000" b="0" kern="1200" dirty="0" smtClean="0">
                          <a:effectLst/>
                        </a:rPr>
                        <a:t>Tests</a:t>
                      </a:r>
                      <a:endParaRPr lang="en-US" sz="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15743" y="6097949"/>
            <a:ext cx="1219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*MIS Data as of 3/18/19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083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Previous Employer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Discover current employee had DOT positive/refusal with a previous employer</a:t>
            </a:r>
          </a:p>
          <a:p>
            <a:pPr lvl="1"/>
            <a:r>
              <a:rPr lang="en-US" dirty="0" smtClean="0"/>
              <a:t>Check if compliant with SAP evaluation, follow-up testing program</a:t>
            </a:r>
          </a:p>
          <a:p>
            <a:pPr lvl="2"/>
            <a:r>
              <a:rPr lang="en-US" dirty="0" smtClean="0"/>
              <a:t>If </a:t>
            </a:r>
            <a:r>
              <a:rPr lang="en-US" b="1" dirty="0" smtClean="0"/>
              <a:t>not</a:t>
            </a:r>
            <a:r>
              <a:rPr lang="en-US" dirty="0" smtClean="0"/>
              <a:t> – Pull employee</a:t>
            </a:r>
          </a:p>
          <a:p>
            <a:pPr lvl="2"/>
            <a:r>
              <a:rPr lang="en-US" dirty="0" smtClean="0"/>
              <a:t>What if discovery is after more than two years?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Discover previous employee, with positive DOT result, is performing safety-sensitive elsewhere?</a:t>
            </a:r>
          </a:p>
          <a:p>
            <a:pPr lvl="1"/>
            <a:r>
              <a:rPr lang="en-US" dirty="0" smtClean="0"/>
              <a:t>Contact FTA Drug and Alcohol Program Manager (Iyon Rosario)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Positives/Refusals - Arbitration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Arbitrators may overturn the </a:t>
            </a:r>
            <a:r>
              <a:rPr lang="en-US" i="1" dirty="0" smtClean="0"/>
              <a:t>discipline</a:t>
            </a:r>
            <a:r>
              <a:rPr lang="en-US" dirty="0"/>
              <a:t> </a:t>
            </a:r>
            <a:r>
              <a:rPr lang="en-US" dirty="0" smtClean="0"/>
              <a:t>(termination) following a refusal or positive test result, but </a:t>
            </a:r>
            <a:r>
              <a:rPr lang="en-US" b="1" dirty="0" smtClean="0"/>
              <a:t>not </a:t>
            </a:r>
            <a:r>
              <a:rPr lang="en-US" dirty="0" smtClean="0"/>
              <a:t>the test </a:t>
            </a:r>
            <a:r>
              <a:rPr lang="en-US" i="1" dirty="0" smtClean="0"/>
              <a:t>result</a:t>
            </a:r>
          </a:p>
          <a:p>
            <a:r>
              <a:rPr lang="en-US" dirty="0" smtClean="0"/>
              <a:t>Remains a DOT positive/refusal result</a:t>
            </a:r>
          </a:p>
          <a:p>
            <a:pPr lvl="1"/>
            <a:r>
              <a:rPr lang="en-US" dirty="0" smtClean="0"/>
              <a:t>Employee must still:</a:t>
            </a:r>
          </a:p>
          <a:p>
            <a:pPr lvl="2"/>
            <a:r>
              <a:rPr lang="en-US" dirty="0" smtClean="0"/>
              <a:t>Be referred to SAP</a:t>
            </a:r>
          </a:p>
          <a:p>
            <a:pPr lvl="2"/>
            <a:r>
              <a:rPr lang="en-US" dirty="0" smtClean="0"/>
              <a:t>Successfully complete return-to-duty process</a:t>
            </a:r>
          </a:p>
          <a:p>
            <a:pPr lvl="2"/>
            <a:r>
              <a:rPr lang="en-US" dirty="0" smtClean="0"/>
              <a:t>Take return-to-duty test(s) with negative result</a:t>
            </a:r>
          </a:p>
          <a:p>
            <a:pPr lvl="2"/>
            <a:r>
              <a:rPr lang="en-US" dirty="0" smtClean="0"/>
              <a:t>Be subject to follow-up testing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Still report positive/refusal on MIS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6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Speakers</a:t>
            </a:r>
            <a:br>
              <a:rPr lang="en-US" dirty="0" smtClean="0"/>
            </a:br>
            <a:r>
              <a:rPr lang="en-US" sz="2800" dirty="0" smtClean="0"/>
              <a:t>FTA </a:t>
            </a:r>
            <a:r>
              <a:rPr lang="en-US" sz="2800" dirty="0"/>
              <a:t>D&amp;A Project Office (USDOT/Volpe Center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Lori DeCoste</a:t>
            </a:r>
          </a:p>
          <a:p>
            <a:pPr indent="0">
              <a:buNone/>
            </a:pPr>
            <a:r>
              <a:rPr lang="en-US" dirty="0" smtClean="0">
                <a:hlinkClick r:id="rId3"/>
              </a:rPr>
              <a:t>lori.decoste@dot.gov</a:t>
            </a:r>
            <a:r>
              <a:rPr lang="en-US" dirty="0" smtClean="0"/>
              <a:t>, 617-494-2379</a:t>
            </a:r>
          </a:p>
          <a:p>
            <a:endParaRPr lang="en-US" dirty="0" smtClean="0"/>
          </a:p>
          <a:p>
            <a:r>
              <a:rPr lang="en-US" dirty="0" smtClean="0"/>
              <a:t>Michael Redington	</a:t>
            </a:r>
          </a:p>
          <a:p>
            <a:pPr marL="58738" indent="168275">
              <a:buNone/>
            </a:pPr>
            <a:r>
              <a:rPr lang="en-US" dirty="0" smtClean="0">
                <a:hlinkClick r:id="rId4"/>
              </a:rPr>
              <a:t>michael.redington@dot.gov</a:t>
            </a:r>
            <a:r>
              <a:rPr lang="en-US" dirty="0" smtClean="0"/>
              <a:t>, 617-494-2197</a:t>
            </a:r>
          </a:p>
          <a:p>
            <a:endParaRPr lang="en-US" dirty="0" smtClean="0"/>
          </a:p>
          <a:p>
            <a:r>
              <a:rPr lang="en-US" dirty="0" smtClean="0"/>
              <a:t>Felicity Shanahan	</a:t>
            </a:r>
          </a:p>
          <a:p>
            <a:pPr marL="58738" indent="168275">
              <a:buNone/>
            </a:pPr>
            <a:r>
              <a:rPr lang="en-US" dirty="0" smtClean="0">
                <a:hlinkClick r:id="rId5"/>
              </a:rPr>
              <a:t>felicity.shanahan@dot.gov</a:t>
            </a:r>
            <a:r>
              <a:rPr lang="en-US" dirty="0" smtClean="0"/>
              <a:t>, 617-494-3915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70936" y="2200662"/>
            <a:ext cx="3294360" cy="17970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20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Follow-up Testing </a:t>
            </a:r>
            <a:br>
              <a:rPr lang="en-US" dirty="0" smtClean="0"/>
            </a:br>
            <a:r>
              <a:rPr lang="en-US" sz="3200" dirty="0" smtClean="0"/>
              <a:t>DAPM Did Not Follow the Plan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Scenario #1: SAP required both drug and alcohol testing, DAPM only conducted drug testing</a:t>
            </a:r>
          </a:p>
          <a:p>
            <a:endParaRPr lang="en-US" dirty="0"/>
          </a:p>
          <a:p>
            <a:r>
              <a:rPr lang="en-US" dirty="0" smtClean="0"/>
              <a:t>Scenario #2: SAP required drug testing only, DAPM conducted both drug and alcohol testing</a:t>
            </a:r>
          </a:p>
          <a:p>
            <a:endParaRPr lang="en-US" dirty="0"/>
          </a:p>
          <a:p>
            <a:r>
              <a:rPr lang="en-US" dirty="0" smtClean="0"/>
              <a:t>Scenario #3: SAP required 8 tests in first year, DAPM only conducted 6 tests</a:t>
            </a:r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Testing -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Pre-employment (optional) </a:t>
            </a:r>
            <a:r>
              <a:rPr lang="en-US" dirty="0"/>
              <a:t>– </a:t>
            </a:r>
            <a:r>
              <a:rPr lang="en-US" dirty="0" smtClean="0"/>
              <a:t>After making a contingent job offer</a:t>
            </a:r>
          </a:p>
          <a:p>
            <a:pPr lvl="1"/>
            <a:r>
              <a:rPr lang="en-US" dirty="0" smtClean="0"/>
              <a:t>Must be DOT test </a:t>
            </a:r>
          </a:p>
          <a:p>
            <a:pPr lvl="1"/>
            <a:r>
              <a:rPr lang="en-US" dirty="0" smtClean="0"/>
              <a:t>Must test all safety-sensitive applicants/transferees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Random – </a:t>
            </a:r>
            <a:r>
              <a:rPr lang="en-US" dirty="0" smtClean="0"/>
              <a:t>During, just before, and just after performance of safety-sensitive function</a:t>
            </a:r>
          </a:p>
          <a:p>
            <a:pPr lvl="1"/>
            <a:endParaRPr lang="en-US" dirty="0" smtClean="0"/>
          </a:p>
          <a:p>
            <a:r>
              <a:rPr lang="en-US" dirty="0"/>
              <a:t>Post-accident – </a:t>
            </a:r>
            <a:r>
              <a:rPr lang="en-US" dirty="0" smtClean="0"/>
              <a:t>As soon as practicable following an accident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8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Testing -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47828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Reasonable suspicion – During, just before, and just after the performance of safety-sensitive function</a:t>
            </a:r>
            <a:endParaRPr lang="en-US" dirty="0"/>
          </a:p>
          <a:p>
            <a:pPr lvl="1"/>
            <a:r>
              <a:rPr lang="en-US" dirty="0" smtClean="0"/>
              <a:t>Observations must be made during</a:t>
            </a:r>
            <a:r>
              <a:rPr lang="en-US" dirty="0"/>
              <a:t>, just before and just after performance of safety-sensitive </a:t>
            </a:r>
            <a:r>
              <a:rPr lang="en-US" dirty="0" smtClean="0"/>
              <a:t>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Return-to-duty – after SAP has determined compliance (and has required RTD alcohol testing)</a:t>
            </a:r>
          </a:p>
          <a:p>
            <a:pPr lvl="1"/>
            <a:endParaRPr lang="en-US" dirty="0" smtClean="0"/>
          </a:p>
          <a:p>
            <a:r>
              <a:rPr lang="en-US" dirty="0"/>
              <a:t>Follow-up – </a:t>
            </a:r>
            <a:r>
              <a:rPr lang="en-US" dirty="0" smtClean="0"/>
              <a:t>During, just before and just after the performance of safety-sensitive function</a:t>
            </a:r>
          </a:p>
          <a:p>
            <a:pPr lvl="1"/>
            <a:r>
              <a:rPr lang="en-US" dirty="0" smtClean="0"/>
              <a:t>What if not performing a safety-sensitive function?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Collection Site – Wait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3991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are your responsibilities/options?</a:t>
            </a:r>
          </a:p>
          <a:p>
            <a:endParaRPr lang="en-US" dirty="0"/>
          </a:p>
          <a:p>
            <a:r>
              <a:rPr lang="en-US" dirty="0" smtClean="0"/>
              <a:t>Example to section 40.61(b)(1) states: </a:t>
            </a:r>
          </a:p>
          <a:p>
            <a:pPr lvl="1"/>
            <a:r>
              <a:rPr lang="en-US" dirty="0" smtClean="0"/>
              <a:t>“Collectors </a:t>
            </a:r>
            <a:r>
              <a:rPr lang="en-US" dirty="0"/>
              <a:t>and BATs should work together, however, to </a:t>
            </a:r>
            <a:r>
              <a:rPr lang="en-US" b="1" dirty="0"/>
              <a:t>ensure that post-accident and reasonable suspicion alcohol tests happen as soon as possible</a:t>
            </a:r>
            <a:r>
              <a:rPr lang="en-US" dirty="0"/>
              <a:t> (e.g., by moving the employee to the head of the line for alcohol tests</a:t>
            </a:r>
            <a:r>
              <a:rPr lang="en-US" dirty="0" smtClean="0"/>
              <a:t>).”</a:t>
            </a:r>
          </a:p>
          <a:p>
            <a:pPr lvl="1"/>
            <a:endParaRPr lang="en-US" dirty="0" smtClean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r>
              <a:rPr lang="en-US" dirty="0" smtClean="0"/>
              <a:t>Post-Accident Testing Documentation Requirements</a:t>
            </a:r>
          </a:p>
          <a:p>
            <a:pPr lvl="1"/>
            <a:r>
              <a:rPr lang="en-US" dirty="0" smtClean="0"/>
              <a:t>2 hours from accident to alcohol test</a:t>
            </a:r>
          </a:p>
          <a:p>
            <a:pPr lvl="2"/>
            <a:r>
              <a:rPr lang="en-US" dirty="0" smtClean="0"/>
              <a:t> not 2 hours from accident to arrival at collection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7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Collection Site – Restrictions </a:t>
            </a:r>
            <a:br>
              <a:rPr lang="en-US" dirty="0" smtClean="0"/>
            </a:br>
            <a:r>
              <a:rPr lang="en-US" sz="3200" dirty="0" smtClean="0"/>
              <a:t>Unavailable After Hours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Must test at all hours that safety-sensitive functions are performed</a:t>
            </a:r>
          </a:p>
          <a:p>
            <a:pPr lvl="1"/>
            <a:r>
              <a:rPr lang="en-US" dirty="0" smtClean="0"/>
              <a:t>Random testing</a:t>
            </a:r>
          </a:p>
          <a:p>
            <a:pPr lvl="1"/>
            <a:r>
              <a:rPr lang="en-US" dirty="0" smtClean="0"/>
              <a:t>Post-accident testing</a:t>
            </a:r>
          </a:p>
          <a:p>
            <a:pPr lvl="1"/>
            <a:r>
              <a:rPr lang="en-US" dirty="0" smtClean="0"/>
              <a:t>Reasonable suspicion testing</a:t>
            </a:r>
          </a:p>
          <a:p>
            <a:pPr lvl="1"/>
            <a:r>
              <a:rPr lang="en-US" dirty="0" smtClean="0"/>
              <a:t>Follow-up testing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Hospitals</a:t>
            </a:r>
          </a:p>
          <a:p>
            <a:pPr lvl="2"/>
            <a:r>
              <a:rPr lang="en-US" dirty="0" smtClean="0"/>
              <a:t>Collectors and BATs must be DOT-qualified</a:t>
            </a:r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18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Cancelled Tests – Shy Bladder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Shy bladder with “temporary” medical explanation</a:t>
            </a:r>
          </a:p>
          <a:p>
            <a:pPr lvl="1"/>
            <a:r>
              <a:rPr lang="en-US" dirty="0" smtClean="0"/>
              <a:t>Not a refusal</a:t>
            </a:r>
          </a:p>
          <a:p>
            <a:pPr lvl="1"/>
            <a:endParaRPr lang="en-US" dirty="0"/>
          </a:p>
          <a:p>
            <a:r>
              <a:rPr lang="en-US" dirty="0" smtClean="0"/>
              <a:t>What does FTA require you to do?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Pre-Employment Test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Random Tests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Follow-Up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4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D&amp;A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295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655.73(</a:t>
            </a:r>
            <a:r>
              <a:rPr lang="en-US" dirty="0" err="1" smtClean="0"/>
              <a:t>i</a:t>
            </a:r>
            <a:r>
              <a:rPr lang="en-US" dirty="0" smtClean="0"/>
              <a:t>): “employer may disclose drug and alcohol testing information required to be maintained under this part, pertaining to a covered employee, to the State oversight agency or grantee required to certify to FTA compliance with the drug and alcohol testing procedures of 49 CFR parts 40 and 655”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Contractors/subrecipients must release D&amp;A records to FTA Grantee upon request</a:t>
            </a:r>
          </a:p>
          <a:p>
            <a:pPr lvl="2"/>
            <a:r>
              <a:rPr lang="en-US" dirty="0" smtClean="0"/>
              <a:t>Includes subcontractors and independent contractors (taxicab)</a:t>
            </a:r>
          </a:p>
          <a:p>
            <a:pPr lvl="1"/>
            <a:endParaRPr lang="en-US" dirty="0"/>
          </a:p>
          <a:p>
            <a:r>
              <a:rPr lang="en-US" dirty="0" smtClean="0"/>
              <a:t>Do </a:t>
            </a:r>
            <a:r>
              <a:rPr lang="en-US" dirty="0"/>
              <a:t>all departments of employer (Risk, HR, Legal, Operations, Accounting, Safety, etc.) have access?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9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br>
              <a:rPr lang="en-US" dirty="0" smtClean="0"/>
            </a:br>
            <a:r>
              <a:rPr lang="en-US" sz="2800" dirty="0" smtClean="0"/>
              <a:t>Contact 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FTA Drug and Alcohol Hotline: 617-494-6336 or </a:t>
            </a:r>
            <a:r>
              <a:rPr lang="en-US" b="1" dirty="0" smtClean="0">
                <a:hlinkClick r:id="rId3"/>
              </a:rPr>
              <a:t>fta.damis@dot.gov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Lori DeCoste, </a:t>
            </a:r>
            <a:r>
              <a:rPr lang="en-US" dirty="0" smtClean="0">
                <a:hlinkClick r:id="rId4"/>
              </a:rPr>
              <a:t>lori.decoste@dot.gov</a:t>
            </a:r>
            <a:r>
              <a:rPr lang="en-US" dirty="0" smtClean="0"/>
              <a:t>, 617-494-2379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Michael Redington, </a:t>
            </a:r>
            <a:r>
              <a:rPr lang="en-US" dirty="0" smtClean="0">
                <a:hlinkClick r:id="rId5"/>
              </a:rPr>
              <a:t>michael.redington@dot.gov</a:t>
            </a:r>
            <a:r>
              <a:rPr lang="en-US" dirty="0" smtClean="0"/>
              <a:t>, 617-494-2197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Felicity Shanahan, </a:t>
            </a:r>
            <a:r>
              <a:rPr lang="en-US" dirty="0" smtClean="0">
                <a:hlinkClick r:id="rId6"/>
              </a:rPr>
              <a:t>felicity.shanahan@dot.gov</a:t>
            </a:r>
            <a:r>
              <a:rPr lang="en-US" dirty="0" smtClean="0"/>
              <a:t>, 617-494-3915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70936" y="2200662"/>
            <a:ext cx="3294360" cy="17970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80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– Covered Employees</a:t>
            </a:r>
            <a:br>
              <a:rPr lang="en-US" dirty="0" smtClean="0"/>
            </a:br>
            <a:r>
              <a:rPr lang="en-US" sz="3200" dirty="0" smtClean="0"/>
              <a:t>How to Calculate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“Total Number of Employees in All Categories”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Average </a:t>
            </a:r>
            <a:r>
              <a:rPr lang="en-US" dirty="0"/>
              <a:t>number of </a:t>
            </a:r>
            <a:r>
              <a:rPr lang="en-US" u="sng" dirty="0"/>
              <a:t>your</a:t>
            </a:r>
            <a:r>
              <a:rPr lang="en-US" dirty="0"/>
              <a:t> </a:t>
            </a:r>
            <a:r>
              <a:rPr lang="en-US" dirty="0" smtClean="0"/>
              <a:t>FTA-covered employees </a:t>
            </a:r>
            <a:r>
              <a:rPr lang="en-US" dirty="0"/>
              <a:t>in the </a:t>
            </a:r>
            <a:r>
              <a:rPr lang="en-US" dirty="0" smtClean="0"/>
              <a:t>random testing pool(s</a:t>
            </a:r>
            <a:r>
              <a:rPr lang="en-US" dirty="0"/>
              <a:t>) at the time </a:t>
            </a:r>
            <a:r>
              <a:rPr lang="en-US" dirty="0" smtClean="0"/>
              <a:t>of each random selection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 (using quarterly selections):</a:t>
            </a:r>
          </a:p>
          <a:p>
            <a:pPr lvl="2"/>
            <a:r>
              <a:rPr lang="en-US" dirty="0" smtClean="0"/>
              <a:t>Q1: 56</a:t>
            </a:r>
          </a:p>
          <a:p>
            <a:pPr lvl="2"/>
            <a:r>
              <a:rPr lang="en-US" dirty="0" smtClean="0"/>
              <a:t>Q2: 60	(56 + 60 + 63 + 61) / 4  </a:t>
            </a:r>
          </a:p>
          <a:p>
            <a:pPr lvl="2"/>
            <a:r>
              <a:rPr lang="en-US" dirty="0" smtClean="0"/>
              <a:t>Q3: 63	240 total employees / 4 quarters = </a:t>
            </a:r>
            <a:r>
              <a:rPr lang="en-US" b="1" dirty="0" smtClean="0"/>
              <a:t>60 total covered employees</a:t>
            </a:r>
          </a:p>
          <a:p>
            <a:pPr lvl="2"/>
            <a:r>
              <a:rPr lang="en-US" dirty="0" smtClean="0"/>
              <a:t>Q4: 61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136038" y="4798772"/>
            <a:ext cx="321869" cy="162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– Covered Employees</a:t>
            </a:r>
            <a:br>
              <a:rPr lang="en-US" dirty="0" smtClean="0"/>
            </a:br>
            <a:r>
              <a:rPr lang="en-US" sz="3200" dirty="0" smtClean="0"/>
              <a:t>How to Calculate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Contractor begins mid-year (e.g., July 1)</a:t>
            </a:r>
          </a:p>
          <a:p>
            <a:pPr lvl="1"/>
            <a:r>
              <a:rPr lang="en-US" dirty="0"/>
              <a:t>Example (using quarterly selections):</a:t>
            </a:r>
          </a:p>
          <a:p>
            <a:pPr lvl="2"/>
            <a:r>
              <a:rPr lang="en-US" dirty="0" smtClean="0"/>
              <a:t>Q3: 63	(63 + 61) = 124</a:t>
            </a:r>
          </a:p>
          <a:p>
            <a:pPr lvl="2"/>
            <a:r>
              <a:rPr lang="en-US" dirty="0" smtClean="0"/>
              <a:t>Q4: 61	124 </a:t>
            </a:r>
            <a:r>
              <a:rPr lang="en-US" dirty="0"/>
              <a:t>total employees / </a:t>
            </a:r>
            <a:r>
              <a:rPr lang="en-US" dirty="0" smtClean="0"/>
              <a:t>2 </a:t>
            </a:r>
            <a:r>
              <a:rPr lang="en-US" dirty="0"/>
              <a:t>quarters = </a:t>
            </a:r>
            <a:r>
              <a:rPr lang="en-US" b="1" dirty="0" smtClean="0"/>
              <a:t> 62 total </a:t>
            </a:r>
            <a:r>
              <a:rPr lang="en-US" b="1" dirty="0"/>
              <a:t>covered </a:t>
            </a:r>
            <a:r>
              <a:rPr lang="en-US" b="1" dirty="0" smtClean="0"/>
              <a:t>employees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Work Stoppage/Seasonal (e.g. limited service April 1 – June 30)</a:t>
            </a:r>
          </a:p>
          <a:p>
            <a:pPr lvl="1"/>
            <a:r>
              <a:rPr lang="en-US" dirty="0" smtClean="0"/>
              <a:t>Example (using quarterly selections):</a:t>
            </a:r>
          </a:p>
          <a:p>
            <a:pPr lvl="2"/>
            <a:r>
              <a:rPr lang="en-US" dirty="0" smtClean="0"/>
              <a:t>Q1: 60</a:t>
            </a:r>
          </a:p>
          <a:p>
            <a:pPr lvl="2"/>
            <a:r>
              <a:rPr lang="en-US" dirty="0" smtClean="0"/>
              <a:t>Q2: </a:t>
            </a:r>
            <a:r>
              <a:rPr lang="en-US" dirty="0" smtClean="0"/>
              <a:t>8</a:t>
            </a:r>
            <a:r>
              <a:rPr lang="en-US" dirty="0" smtClean="0"/>
              <a:t>	(60 + 8 + 63 + 61) = 192</a:t>
            </a:r>
          </a:p>
          <a:p>
            <a:pPr lvl="2"/>
            <a:r>
              <a:rPr lang="en-US" dirty="0" smtClean="0"/>
              <a:t>Q3: 63	192 total employees / 4 quarters = </a:t>
            </a:r>
            <a:r>
              <a:rPr lang="en-US" b="1" dirty="0" smtClean="0"/>
              <a:t>48 total covered employees</a:t>
            </a:r>
          </a:p>
          <a:p>
            <a:pPr lvl="2"/>
            <a:r>
              <a:rPr lang="en-US" dirty="0" smtClean="0"/>
              <a:t>Q4: 61 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106777" y="3152852"/>
            <a:ext cx="321869" cy="162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106776" y="5134053"/>
            <a:ext cx="321869" cy="162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77226" cy="1450757"/>
          </a:xfrm>
        </p:spPr>
        <p:txBody>
          <a:bodyPr/>
          <a:lstStyle/>
          <a:p>
            <a:r>
              <a:rPr lang="en-US" dirty="0" smtClean="0"/>
              <a:t>FTA Random Testing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43140" cy="4023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Minimum random </a:t>
            </a:r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r</a:t>
            </a:r>
            <a:r>
              <a:rPr lang="en-US" dirty="0" smtClean="0"/>
              <a:t>ates: drugs = </a:t>
            </a:r>
            <a:r>
              <a:rPr lang="en-US" dirty="0" smtClean="0">
                <a:solidFill>
                  <a:schemeClr val="accent2"/>
                </a:solidFill>
              </a:rPr>
              <a:t>50%, </a:t>
            </a:r>
            <a:r>
              <a:rPr lang="en-US" dirty="0"/>
              <a:t>a</a:t>
            </a:r>
            <a:r>
              <a:rPr lang="en-US" dirty="0" smtClean="0"/>
              <a:t>lcohol = 10%</a:t>
            </a:r>
          </a:p>
          <a:p>
            <a:pPr lvl="1"/>
            <a:r>
              <a:rPr lang="en-US" dirty="0" smtClean="0"/>
              <a:t>50% and 10% of total number of covered employees (usually – see next slide)</a:t>
            </a:r>
          </a:p>
          <a:p>
            <a:pPr marL="201168" lvl="1" indent="0">
              <a:buNone/>
            </a:pPr>
            <a:endParaRPr lang="en-US" dirty="0" smtClean="0"/>
          </a:p>
          <a:p>
            <a:r>
              <a:rPr lang="en-US" dirty="0"/>
              <a:t>If </a:t>
            </a:r>
            <a:r>
              <a:rPr lang="en-US" dirty="0" smtClean="0"/>
              <a:t>random </a:t>
            </a:r>
            <a:r>
              <a:rPr lang="en-US" dirty="0"/>
              <a:t>p</a:t>
            </a:r>
            <a:r>
              <a:rPr lang="en-US" dirty="0" smtClean="0"/>
              <a:t>ool </a:t>
            </a:r>
            <a:r>
              <a:rPr lang="en-US" dirty="0"/>
              <a:t>includes </a:t>
            </a:r>
            <a:r>
              <a:rPr lang="en-US" dirty="0" smtClean="0"/>
              <a:t>multiple FTA-covered employers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ool must select enough </a:t>
            </a:r>
            <a:r>
              <a:rPr lang="en-US" dirty="0"/>
              <a:t>to </a:t>
            </a:r>
            <a:r>
              <a:rPr lang="en-US" dirty="0" smtClean="0"/>
              <a:t>meet 50% </a:t>
            </a:r>
            <a:r>
              <a:rPr lang="en-US" dirty="0"/>
              <a:t>/ 10% </a:t>
            </a:r>
            <a:r>
              <a:rPr lang="en-US" dirty="0" smtClean="0"/>
              <a:t>requirements</a:t>
            </a:r>
          </a:p>
          <a:p>
            <a:pPr lvl="1"/>
            <a:r>
              <a:rPr lang="en-US" i="1" dirty="0" smtClean="0"/>
              <a:t>Each employer </a:t>
            </a:r>
            <a:r>
              <a:rPr lang="en-US" dirty="0" smtClean="0"/>
              <a:t>not required to meet testing rates</a:t>
            </a:r>
          </a:p>
          <a:p>
            <a:pPr marL="201168" lvl="1" indent="0">
              <a:buNone/>
            </a:pPr>
            <a:endParaRPr lang="en-US" dirty="0" smtClean="0"/>
          </a:p>
          <a:p>
            <a:r>
              <a:rPr lang="en-US" dirty="0" smtClean="0"/>
              <a:t>If random pool includes employees/employers covered by multiple DOT modes (e.g., FTA and FMCSA)</a:t>
            </a:r>
          </a:p>
          <a:p>
            <a:pPr lvl="1"/>
            <a:r>
              <a:rPr lang="en-US" dirty="0" smtClean="0"/>
              <a:t>Pool must select enough to meet highest minimum rate (i.e., FTA)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6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977226" cy="1450757"/>
          </a:xfrm>
        </p:spPr>
        <p:txBody>
          <a:bodyPr/>
          <a:lstStyle/>
          <a:p>
            <a:r>
              <a:rPr lang="en-US" dirty="0" smtClean="0"/>
              <a:t>FTA Random Testing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43140" cy="4023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Contractor begins mid-year </a:t>
            </a:r>
            <a:r>
              <a:rPr lang="en-US" dirty="0"/>
              <a:t>(July </a:t>
            </a:r>
            <a:r>
              <a:rPr lang="en-US" dirty="0" smtClean="0"/>
              <a:t>1) – How many tests?</a:t>
            </a:r>
            <a:endParaRPr lang="en-US" dirty="0"/>
          </a:p>
          <a:p>
            <a:pPr lvl="1"/>
            <a:r>
              <a:rPr lang="en-US" dirty="0"/>
              <a:t>Example (using quarterly selections):</a:t>
            </a:r>
          </a:p>
          <a:p>
            <a:pPr lvl="2"/>
            <a:r>
              <a:rPr lang="en-US" dirty="0"/>
              <a:t>Q3: 63	</a:t>
            </a:r>
            <a:r>
              <a:rPr lang="en-US" dirty="0" smtClean="0"/>
              <a:t>(</a:t>
            </a:r>
            <a:r>
              <a:rPr lang="en-US" dirty="0"/>
              <a:t>63 + 61</a:t>
            </a:r>
            <a:r>
              <a:rPr lang="en-US" dirty="0" smtClean="0"/>
              <a:t>) = 124</a:t>
            </a:r>
            <a:endParaRPr lang="en-US" dirty="0"/>
          </a:p>
          <a:p>
            <a:pPr lvl="2"/>
            <a:r>
              <a:rPr lang="en-US" dirty="0"/>
              <a:t>Q4: 61	</a:t>
            </a:r>
            <a:r>
              <a:rPr lang="en-US" dirty="0" smtClean="0"/>
              <a:t>124 </a:t>
            </a:r>
            <a:r>
              <a:rPr lang="en-US" dirty="0"/>
              <a:t>total employees / 2 quarters = </a:t>
            </a:r>
            <a:r>
              <a:rPr lang="en-US" b="1" dirty="0"/>
              <a:t> 62 total covered employees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62 </a:t>
            </a:r>
            <a:r>
              <a:rPr lang="en-US" dirty="0" smtClean="0"/>
              <a:t>covered employees x </a:t>
            </a:r>
            <a:r>
              <a:rPr lang="en-US" dirty="0"/>
              <a:t>0.5 </a:t>
            </a:r>
            <a:r>
              <a:rPr lang="en-US" dirty="0" smtClean="0"/>
              <a:t>year = </a:t>
            </a:r>
            <a:r>
              <a:rPr lang="en-US" dirty="0"/>
              <a:t>31</a:t>
            </a:r>
          </a:p>
          <a:p>
            <a:pPr lvl="2"/>
            <a:r>
              <a:rPr lang="en-US" dirty="0" smtClean="0"/>
              <a:t>50% </a:t>
            </a:r>
            <a:r>
              <a:rPr lang="en-US" dirty="0"/>
              <a:t>of 31 = </a:t>
            </a:r>
            <a:r>
              <a:rPr lang="en-US" dirty="0" smtClean="0"/>
              <a:t>15.5 </a:t>
            </a:r>
            <a:r>
              <a:rPr lang="en-US" dirty="0"/>
              <a:t>= </a:t>
            </a:r>
            <a:r>
              <a:rPr lang="en-US" b="1" dirty="0" smtClean="0"/>
              <a:t>16 </a:t>
            </a:r>
            <a:r>
              <a:rPr lang="en-US" b="1" dirty="0"/>
              <a:t>random drug tests </a:t>
            </a:r>
          </a:p>
          <a:p>
            <a:pPr lvl="2"/>
            <a:r>
              <a:rPr lang="en-US" dirty="0" smtClean="0"/>
              <a:t>10% </a:t>
            </a:r>
            <a:r>
              <a:rPr lang="en-US" dirty="0"/>
              <a:t>of 31 = 3.1 = </a:t>
            </a:r>
            <a:r>
              <a:rPr lang="en-US" b="1" dirty="0"/>
              <a:t>4 random </a:t>
            </a:r>
            <a:r>
              <a:rPr lang="en-US" b="1" dirty="0" smtClean="0"/>
              <a:t>alcohol </a:t>
            </a:r>
            <a:r>
              <a:rPr lang="en-US" b="1" dirty="0"/>
              <a:t>tests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Must </a:t>
            </a:r>
            <a:r>
              <a:rPr lang="en-US" dirty="0" smtClean="0"/>
              <a:t>round up</a:t>
            </a:r>
            <a:r>
              <a:rPr lang="en-US" dirty="0"/>
              <a:t>!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136037" y="3138222"/>
            <a:ext cx="321869" cy="1627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757770" cy="1450757"/>
          </a:xfrm>
        </p:spPr>
        <p:txBody>
          <a:bodyPr/>
          <a:lstStyle/>
          <a:p>
            <a:r>
              <a:rPr lang="en-US" dirty="0" smtClean="0"/>
              <a:t>MIS – Reporting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Report only FTA test results to FTA</a:t>
            </a:r>
          </a:p>
          <a:p>
            <a:pPr lvl="1"/>
            <a:r>
              <a:rPr lang="en-US" dirty="0" smtClean="0"/>
              <a:t>If random pool includes non-FTA, do not report non-FTA</a:t>
            </a:r>
          </a:p>
          <a:p>
            <a:pPr lvl="1"/>
            <a:r>
              <a:rPr lang="en-US" dirty="0" smtClean="0"/>
              <a:t>Do not report non-DOT tests</a:t>
            </a:r>
          </a:p>
          <a:p>
            <a:pPr lvl="1"/>
            <a:endParaRPr lang="en-US" dirty="0"/>
          </a:p>
          <a:p>
            <a:r>
              <a:rPr lang="en-US" dirty="0" smtClean="0"/>
              <a:t>MIS is employer-based</a:t>
            </a:r>
          </a:p>
          <a:p>
            <a:pPr lvl="1"/>
            <a:r>
              <a:rPr lang="en-US" dirty="0" smtClean="0"/>
              <a:t>Do not include contractors on grantee MIS report</a:t>
            </a:r>
          </a:p>
          <a:p>
            <a:endParaRPr lang="en-US" dirty="0" smtClean="0"/>
          </a:p>
          <a:p>
            <a:r>
              <a:rPr lang="en-US" dirty="0" smtClean="0"/>
              <a:t>Corporate Contractors</a:t>
            </a:r>
          </a:p>
          <a:p>
            <a:pPr lvl="1"/>
            <a:r>
              <a:rPr lang="en-US" dirty="0" smtClean="0"/>
              <a:t>Report testing results associated with individual contract (FTA grantee)</a:t>
            </a:r>
          </a:p>
          <a:p>
            <a:pPr lvl="2"/>
            <a:r>
              <a:rPr lang="en-US" dirty="0" smtClean="0"/>
              <a:t>Do not report corporate-wide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– Reporting Test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 you report when…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DOT form is used for a non-DOT test?</a:t>
            </a:r>
          </a:p>
          <a:p>
            <a:pPr marL="201168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collector marks the wrong test type on the CCF?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An applicant takes a pre-employment test, but is not hired?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Safety-Sensitive - Sometimes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Employee ‘could, ‘might’, ‘may’ perform safety-sensitive function:</a:t>
            </a:r>
          </a:p>
          <a:p>
            <a:pPr lvl="1"/>
            <a:r>
              <a:rPr lang="en-US" dirty="0" smtClean="0"/>
              <a:t>Operates only when several operators are on sick and on vacation</a:t>
            </a:r>
          </a:p>
          <a:p>
            <a:pPr lvl="1"/>
            <a:r>
              <a:rPr lang="en-US" dirty="0" smtClean="0"/>
              <a:t>Operates only once a year – special event</a:t>
            </a:r>
          </a:p>
          <a:p>
            <a:pPr lvl="1"/>
            <a:r>
              <a:rPr lang="en-US" dirty="0" smtClean="0"/>
              <a:t>Operates only in an emergency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Must employee </a:t>
            </a:r>
            <a:r>
              <a:rPr lang="en-US" dirty="0"/>
              <a:t>b</a:t>
            </a:r>
            <a:r>
              <a:rPr lang="en-US" dirty="0" smtClean="0"/>
              <a:t>e in random </a:t>
            </a:r>
            <a:r>
              <a:rPr lang="en-US" dirty="0"/>
              <a:t>p</a:t>
            </a:r>
            <a:r>
              <a:rPr lang="en-US" dirty="0" smtClean="0"/>
              <a:t>ool – subject to DOT/FTA testing?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you “add in” and “pull out” of random pool on a regular basis?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Safety-sensitive determined by job function, not job title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1B587C"/>
      </a:hlink>
      <a:folHlink>
        <a:srgbClr val="1B587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2318</TotalTime>
  <Words>1552</Words>
  <Application>Microsoft Office PowerPoint</Application>
  <PresentationFormat>On-screen Show (4:3)</PresentationFormat>
  <Paragraphs>327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Wingdings</vt:lpstr>
      <vt:lpstr>Retrospect</vt:lpstr>
      <vt:lpstr>ADVANCED DAPM</vt:lpstr>
      <vt:lpstr>Speakers FTA D&amp;A Project Office (USDOT/Volpe Center)</vt:lpstr>
      <vt:lpstr>MIS – Covered Employees How to Calculate</vt:lpstr>
      <vt:lpstr>MIS – Covered Employees How to Calculate</vt:lpstr>
      <vt:lpstr>FTA Random Testing Rates</vt:lpstr>
      <vt:lpstr>FTA Random Testing Rates</vt:lpstr>
      <vt:lpstr>MIS – Reporting Test Results</vt:lpstr>
      <vt:lpstr>MIS – Reporting Test Results</vt:lpstr>
      <vt:lpstr>Safety-Sensitive - Sometimes</vt:lpstr>
      <vt:lpstr>Safety-Sensitive - Supervisors</vt:lpstr>
      <vt:lpstr>Post-Accident Decision Making</vt:lpstr>
      <vt:lpstr>Post-Accident Decision Making</vt:lpstr>
      <vt:lpstr>Waiting For Test Results</vt:lpstr>
      <vt:lpstr>Test Refusals Who has the final say?</vt:lpstr>
      <vt:lpstr>Employee Prescriptions</vt:lpstr>
      <vt:lpstr>CDL Physicals &amp; Drug Testing</vt:lpstr>
      <vt:lpstr>Pre-Employment Refusals</vt:lpstr>
      <vt:lpstr>Previous Employer</vt:lpstr>
      <vt:lpstr>Positives/Refusals - Arbitration</vt:lpstr>
      <vt:lpstr>Follow-up Testing  DAPM Did Not Follow the Plan</vt:lpstr>
      <vt:lpstr>Alcohol Testing - When?</vt:lpstr>
      <vt:lpstr>Alcohol Testing - When?</vt:lpstr>
      <vt:lpstr>Collection Site – Wait Times</vt:lpstr>
      <vt:lpstr>Collection Site – Restrictions  Unavailable After Hours</vt:lpstr>
      <vt:lpstr>Cancelled Tests – Shy Bladder</vt:lpstr>
      <vt:lpstr>Access to D&amp;A RECORDS</vt:lpstr>
      <vt:lpstr>Questions? Contact Us</vt:lpstr>
    </vt:vector>
  </TitlesOfParts>
  <Company>USDOT-Volpe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DAPM</dc:title>
  <dc:creator>Redington, Michael (VOLPE)</dc:creator>
  <cp:lastModifiedBy>DeCoste, Lori (VOLPE)</cp:lastModifiedBy>
  <cp:revision>125</cp:revision>
  <cp:lastPrinted>2018-04-16T19:24:10Z</cp:lastPrinted>
  <dcterms:created xsi:type="dcterms:W3CDTF">2018-03-22T17:41:44Z</dcterms:created>
  <dcterms:modified xsi:type="dcterms:W3CDTF">2019-03-18T12:51:38Z</dcterms:modified>
</cp:coreProperties>
</file>